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17" autoAdjust="0"/>
    <p:restoredTop sz="94660"/>
  </p:normalViewPr>
  <p:slideViewPr>
    <p:cSldViewPr>
      <p:cViewPr varScale="1">
        <p:scale>
          <a:sx n="59" d="100"/>
          <a:sy n="59" d="100"/>
        </p:scale>
        <p:origin x="-18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zen.ru/away?to=https://citaty.info/topic/sobaki" TargetMode="External"/><Relationship Id="rId7" Type="http://schemas.openxmlformats.org/officeDocument/2006/relationships/image" Target="../media/image1.jpeg"/><Relationship Id="rId2" Type="http://schemas.openxmlformats.org/officeDocument/2006/relationships/hyperlink" Target="https://dzen.ru/away?to=https://citaty.info/topic/chelovek-lyudi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zen.ru/away?to=https://citaty.info/topic/vek" TargetMode="External"/><Relationship Id="rId5" Type="http://schemas.openxmlformats.org/officeDocument/2006/relationships/hyperlink" Target="https://dzen.ru/away?to=https://citaty.info/topic/zhizn" TargetMode="External"/><Relationship Id="rId4" Type="http://schemas.openxmlformats.org/officeDocument/2006/relationships/hyperlink" Target="https://dzen.ru/away?to=https://citaty.info/topic/loshadi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ru-RU" b="1" dirty="0" smtClean="0"/>
              <a:t>РАБОТА С ПРОИЗВЕДЕНИЯМИ </a:t>
            </a:r>
            <a:br>
              <a:rPr lang="ru-RU" b="1" dirty="0" smtClean="0"/>
            </a:br>
            <a:r>
              <a:rPr lang="ru-RU" b="1" dirty="0" smtClean="0"/>
              <a:t>МАЛЫХ ПРОЗАИЧЕСКИХ ЖАНРОВ КАК ОСНОВА ДЛЯ УСПЕШНОГО НАПИСАНИЯ ИТОГОВОГО </a:t>
            </a:r>
            <a:r>
              <a:rPr lang="ru-RU" b="1" dirty="0" smtClean="0"/>
              <a:t>СОЧИНЕНИЯ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1600" b="1" dirty="0" err="1" smtClean="0"/>
              <a:t>Мордвинова</a:t>
            </a:r>
            <a:r>
              <a:rPr lang="ru-RU" sz="1600" b="1" dirty="0" smtClean="0"/>
              <a:t> Н.М., учитель ГБОУ СОШ № 9 </a:t>
            </a:r>
            <a:r>
              <a:rPr lang="ru-RU" sz="1600" b="1" dirty="0" err="1" smtClean="0"/>
              <a:t>г.о</a:t>
            </a:r>
            <a:r>
              <a:rPr lang="ru-RU" sz="1600" b="1" dirty="0" smtClean="0"/>
              <a:t>. </a:t>
            </a:r>
            <a:r>
              <a:rPr lang="ru-RU" sz="1600" b="1" dirty="0" err="1" smtClean="0"/>
              <a:t>Кинель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44624"/>
            <a:ext cx="856895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Понимаете, в конце двадцатого века начался кризис. Читать стало некогда. Сначала детям, затем дети повзрослели, и читать стало некогда их детям. Ещё более некогда, чем родителям. Появились другие удовольствия — в основном, виртуальные. Игры. Всякие тесты, </a:t>
            </a:r>
            <a:r>
              <a:rPr lang="ru-RU" dirty="0" err="1"/>
              <a:t>квесты</a:t>
            </a:r>
            <a:r>
              <a:rPr lang="ru-RU" dirty="0"/>
              <a:t>… — Андрей Петрович махнул рукой. — Ну, и конечно, техника. Технические дисциплины стали вытеснять гуманитарные. Кибернетика, квантовые механика и электродинамика, физика высоких энергий. А литература, история, география отошли на задний план. Особенно литература. Вы следите, Максим?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Вопросы:</a:t>
            </a:r>
          </a:p>
          <a:p>
            <a:pPr marL="342900" indent="-342900">
              <a:buAutoNum type="arabicPeriod"/>
            </a:pPr>
            <a:r>
              <a:rPr lang="ru-RU" dirty="0" smtClean="0"/>
              <a:t>Почему в конце двадцатого века начался кризис?</a:t>
            </a:r>
          </a:p>
          <a:p>
            <a:pPr marL="342900" indent="-342900">
              <a:buAutoNum type="arabicPeriod" startAt="2"/>
            </a:pPr>
            <a:r>
              <a:rPr lang="ru-RU" dirty="0" smtClean="0"/>
              <a:t>Как новые удовольствия повлияли на духовный мир человека?</a:t>
            </a:r>
          </a:p>
          <a:p>
            <a:pPr marL="342900" indent="-342900">
              <a:buAutoNum type="arabicPeriod" startAt="2"/>
            </a:pPr>
            <a:endParaRPr lang="ru-RU" dirty="0"/>
          </a:p>
          <a:p>
            <a:pPr marL="342900" indent="-342900">
              <a:buAutoNum type="arabicPeriod" startAt="2"/>
            </a:pPr>
            <a:endParaRPr lang="ru-RU" dirty="0" smtClean="0"/>
          </a:p>
          <a:p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21506" name="AutoShape 2" descr="http://pm1.narvii.com/8138/a3764fbe457513946818bd7ec58ed8b26b45ff94r1-960-720v2_hq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http://thekahaniproject.org/wp-content/uploads/2018/07/img-966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http://pm1.narvii.com/8138/a3764fbe457513946818bd7ec58ed8b26b45ff94r1-960-720v2_hq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2" name="AutoShape 8" descr="http://pm1.narvii.com/8138/a3764fbe457513946818bd7ec58ed8b26b45ff94r1-960-720v2_hq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429000"/>
            <a:ext cx="6192689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Духовно-нравственные ориентиры в жизни человека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1.1. Внутренний мир человека и его личностные качества:  Л.Андреев «Весной», Ю.Буйда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Синдбад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Мореход»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1.2. Отношение человека к другому человеку (окружению), нравственные идеалы и выбор между добром и злом: Э.По «Овальный портрет»,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О.Генри «Последний лист»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А. Грин «Зеленая лампа»,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М.Гелприн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«Свеча горела»,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М.Эме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«Человек, проходящий сквозь стены»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1.3. Познание человеком самого себя Д.Лондон «Любовь к жизни», Л.Андреев «Весной», Э.Хемингуэй «Снега Килиманджаро», С.Цвейг «Шахматная новелла»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1.4. Свобода человека и ее ограничения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Р.Брэдбери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«Пешеход»,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Р.Брэдбери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«Вельд», М.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Эме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«Талоны на жизнь», Г. Уэллс «Дверь в стене»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" y="116632"/>
            <a:ext cx="61561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Stella Sans"/>
              </a:rPr>
              <a:t> Постарайтесь представить себе </a:t>
            </a:r>
            <a:r>
              <a:rPr lang="ru-RU" dirty="0">
                <a:latin typeface="Stella Sans"/>
                <a:hlinkClick r:id="rId2"/>
              </a:rPr>
              <a:t>человека</a:t>
            </a:r>
            <a:r>
              <a:rPr lang="ru-RU" dirty="0">
                <a:latin typeface="Stella Sans"/>
              </a:rPr>
              <a:t> девятнадцатого столетия — </a:t>
            </a:r>
            <a:r>
              <a:rPr lang="ru-RU" dirty="0">
                <a:latin typeface="Stella Sans"/>
                <a:hlinkClick r:id="rId3"/>
              </a:rPr>
              <a:t>собаки</a:t>
            </a:r>
            <a:r>
              <a:rPr lang="ru-RU" dirty="0">
                <a:latin typeface="Stella Sans"/>
              </a:rPr>
              <a:t>, </a:t>
            </a:r>
            <a:r>
              <a:rPr lang="ru-RU" dirty="0">
                <a:latin typeface="Stella Sans"/>
                <a:hlinkClick r:id="rId4"/>
              </a:rPr>
              <a:t>лошади</a:t>
            </a:r>
            <a:r>
              <a:rPr lang="ru-RU" dirty="0">
                <a:latin typeface="Stella Sans"/>
              </a:rPr>
              <a:t>, экипажи — медленный темп </a:t>
            </a:r>
            <a:r>
              <a:rPr lang="ru-RU" dirty="0">
                <a:latin typeface="Stella Sans"/>
                <a:hlinkClick r:id="rId5"/>
              </a:rPr>
              <a:t>жизни</a:t>
            </a:r>
            <a:r>
              <a:rPr lang="ru-RU" dirty="0">
                <a:latin typeface="Stella Sans"/>
              </a:rPr>
              <a:t>. Затем двадцатый </a:t>
            </a:r>
            <a:r>
              <a:rPr lang="ru-RU" dirty="0">
                <a:latin typeface="Stella Sans"/>
                <a:hlinkClick r:id="rId6"/>
              </a:rPr>
              <a:t>век</a:t>
            </a:r>
            <a:r>
              <a:rPr lang="ru-RU" dirty="0">
                <a:latin typeface="Stella Sans"/>
              </a:rPr>
              <a:t>. Темп ускоряется. Книги уменьшаются в объеме. Сокращенное издание. Пересказ. Экстракт. Не размазывать! Скорее к развязке!</a:t>
            </a:r>
            <a:br>
              <a:rPr lang="ru-RU" dirty="0">
                <a:latin typeface="Stella Sans"/>
              </a:rPr>
            </a:br>
            <a:r>
              <a:rPr lang="ru-RU" dirty="0">
                <a:latin typeface="Stella Sans"/>
              </a:rPr>
              <a:t>— Скорее к развязке, — кивнула головой </a:t>
            </a:r>
            <a:r>
              <a:rPr lang="ru-RU" dirty="0" err="1">
                <a:latin typeface="Stella Sans"/>
              </a:rPr>
              <a:t>Милдред</a:t>
            </a:r>
            <a:r>
              <a:rPr lang="ru-RU" dirty="0">
                <a:latin typeface="Stella Sans"/>
              </a:rPr>
              <a:t>.</a:t>
            </a:r>
            <a:br>
              <a:rPr lang="ru-RU" dirty="0">
                <a:latin typeface="Stella Sans"/>
              </a:rPr>
            </a:br>
            <a:r>
              <a:rPr lang="ru-RU" dirty="0">
                <a:latin typeface="Stella Sans"/>
              </a:rPr>
              <a:t>— Произведения классиков сокращаются до пятнадцатиминутной радиопередачи. Потом еще больше: одна колонка текста, которую можно пробежать за две минуты, потом еще: десять — двадцать строк для энциклопедического словаря. </a:t>
            </a:r>
            <a:endParaRPr lang="ru-RU" dirty="0" smtClean="0">
              <a:latin typeface="Stella Sans"/>
            </a:endParaRPr>
          </a:p>
          <a:p>
            <a:r>
              <a:rPr lang="ru-RU" dirty="0" smtClean="0">
                <a:latin typeface="Stella Sans"/>
              </a:rPr>
              <a:t>Р. </a:t>
            </a:r>
            <a:r>
              <a:rPr lang="ru-RU" dirty="0" err="1" smtClean="0">
                <a:latin typeface="Stella Sans"/>
              </a:rPr>
              <a:t>Брэдбери</a:t>
            </a:r>
            <a:endParaRPr lang="ru-RU" dirty="0" smtClean="0">
              <a:latin typeface="Stella Sans"/>
            </a:endParaRPr>
          </a:p>
          <a:p>
            <a:endParaRPr lang="ru-RU" dirty="0">
              <a:latin typeface="Stella Sans"/>
            </a:endParaRPr>
          </a:p>
          <a:p>
            <a:endParaRPr lang="ru-RU" dirty="0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873" y="4107986"/>
            <a:ext cx="5203850" cy="272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875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culture.ru/images/b19d8a13-efdc-5e8f-b816-9fb7364f0c2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97418"/>
            <a:ext cx="6320077" cy="3960582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Российский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нейролингвист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Т. Черниговская пишет: «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Отсутствует глубина восприятия – люди скачут с места на место, с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дайжеста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дайжест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Они не в состоянии прочесть цельный текст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mg1.akspic.ru/attachments/originals/2/5/5/0/80552-smartfon-biznes-kommunikaciya-tehnologia-gadzhet-2880x1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5486400" cy="3429000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0"/>
            <a:ext cx="9144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Стремление немедленно визуализировать информацию вытесняет образное мышление, а привычка к быстрой смене деятельности – способность думать.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Произведения классической литературы приводятся в качестве аргументов поверхностно, отсутствует глубина понимания приведенного в качестве аргумента текста.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Практически не встречаются произведения, выходящие за рамки школьной программы.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Диапазон читательского опыта узок.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Задачи, которые были поставлены перед нами: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Сформировать читательский опыт;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Научить осмысленному и познавательному чтению;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Научить строить письменные высказывания в соответствии с грамматическими и речевыми нормами русского языка.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 этого вида деятельности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обусловлена изменяющейся ментальностью в ситуации цифровой трансформации социума.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Осуществлять знакомство с ними необходимо в классе посредством комментированного чтения: учитель последовательно по фрагментам читает произведение, периодически останавливается, чтобы задать вопросы. Учащиеся в это время фиксируют ключевые фразы, необходимые для понимания смысла. После прочтения – этап активного обсуждения, актуализация восприятия.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М.Гелприн</a:t>
            </a:r>
            <a:r>
              <a:rPr lang="ru-RU" dirty="0" smtClean="0"/>
              <a:t> рассказ «Свеча горела»</a:t>
            </a:r>
            <a:endParaRPr lang="ru-RU" dirty="0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15466"/>
            <a:ext cx="7271858" cy="5453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928670"/>
            <a:ext cx="7572428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/>
              <a:t>— Вы слишком узкий специалист, — сказал тогда, пряча глаза, директор лицея для детей с гуманитарными наклонностями. — Мы ценим вас как опытного преподавателя, но вот ваш предмет, увы. Скажите, вы не хотите переучиться? Стоимость обучения лицей мог бы частично оплатить. Виртуальная этика, основы виртуального права, история робототехники — вы вполне бы могли преподавать это. Даже кинематограф всё ещё достаточно популярен. Ему, конечно, недолго осталось, но на ваш век… Как вы полагаете?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Вопросы: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Почему Андрей Петрович стал невостребованным специалистом?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Что предлагает учителю директор лицея?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315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РАБОТА С ПРОИЗВЕДЕНИЯМИ  МАЛЫХ ПРОЗАИЧЕСКИХ ЖАНРОВ КАК ОСНОВА ДЛЯ УСПЕШНОГО НАПИСАНИЯ ИТОГОВОГО СОЧИНЕНИЯ   Мордвинова Н.М., учитель ГБОУ СОШ № 9 г.о. Кинель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М.Гелприн рассказ «Свеча горела»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Произведения малых литературных жанров как один из ключевых факторов, позволяющих успешно написать итоговое сочинение</dc:title>
  <dc:creator>Пользователь</dc:creator>
  <cp:lastModifiedBy>Вера</cp:lastModifiedBy>
  <cp:revision>18</cp:revision>
  <dcterms:created xsi:type="dcterms:W3CDTF">2023-11-07T15:32:58Z</dcterms:created>
  <dcterms:modified xsi:type="dcterms:W3CDTF">2025-11-24T07:26:01Z</dcterms:modified>
</cp:coreProperties>
</file>